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1" r:id="rId2"/>
    <p:sldId id="2562" r:id="rId3"/>
    <p:sldId id="2563" r:id="rId4"/>
    <p:sldId id="2564" r:id="rId5"/>
    <p:sldId id="2565" r:id="rId6"/>
    <p:sldId id="2566" r:id="rId7"/>
    <p:sldId id="2567" r:id="rId8"/>
    <p:sldId id="25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ix Things to Consider: Biblical Priorities for a Fruitful Year" id="{2B7879C5-8B22-4D70-B9A7-567FD52E79A2}">
          <p14:sldIdLst>
            <p14:sldId id="2561"/>
            <p14:sldId id="2562"/>
            <p14:sldId id="2563"/>
            <p14:sldId id="2564"/>
            <p14:sldId id="2565"/>
            <p14:sldId id="2566"/>
            <p14:sldId id="2567"/>
            <p14:sldId id="25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BA57C-52E7-4250-AD1A-71C1A5998A7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F6A3D-8CED-41DF-91C2-17AC855EF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89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Image source: AI-generated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F6A3D-8CED-41DF-91C2-17AC855EF4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824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61C60-8BBA-6DD7-6A5F-F62165FB3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230814-0451-CDD7-58DE-93CF4258A4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0E986D-0AEE-8FFB-6771-BBAE0B443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Image source: AI-generated
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F7C20-28F9-812C-11D0-AB664CB248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F6A3D-8CED-41DF-91C2-17AC855EF4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3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AE6B8-4351-C9DE-7010-EC5C82CB9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39E1F6-ED63-5C93-B1D4-DA9FB7CE96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61EB06-B6DC-22B3-28E4-BF08252F0F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Image source: AI-generated
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B03F-6501-DADF-AF00-409A90FD7A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F6A3D-8CED-41DF-91C2-17AC855EF4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357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ACE79-AB77-C084-D82F-EEA87BE4D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55598D-B5B0-DA30-735E-7E9CDED2AC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39BEBA-1F15-79E3-BF79-CE3401E26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Image source: AI-generated
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A954E1-3C25-5C60-0DB6-B9B48AE124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F6A3D-8CED-41DF-91C2-17AC855EF4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6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8D830-C843-220C-9E65-FFDFFD417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8595D2-F888-6E87-5239-E7DFEE5740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6E2B68-63C1-A1C5-30DB-4C1020A6F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Image source: AI-generated
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CC396-8136-E4FD-CB39-9BB7577DA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F6A3D-8CED-41DF-91C2-17AC855EF4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66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2874D-234E-EB48-43B0-4BEDC745B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E5970B-FDCB-2CB3-0F38-CFDD47BBFE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CDF93F-8C29-636B-43DB-FC524F3F9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Image source: AI-generated
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21B47-E165-F04D-E4D4-140DAAA00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F6A3D-8CED-41DF-91C2-17AC855EF4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074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78297-3906-EBBD-828F-3F98F6A95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4B61AC-1288-14CB-8F8A-1884BE49E5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F20EED-DBDA-F1A0-21E3-EBA614808C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Image source: AI-generated
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8CB53-397F-DA49-6EF6-236660F47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F6A3D-8CED-41DF-91C2-17AC855EF4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7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3E9E7-A811-C000-CB49-1A820C7A7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E58E1B-D024-C3CC-4DCE-82FD83886E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B9D28B-6D8A-C5AD-837E-482DE5ED9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Image source: AI-generated
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128D3-05B9-DB99-636B-161872E81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F6A3D-8CED-41DF-91C2-17AC855EF4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7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6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8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411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6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8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5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1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2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6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40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7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52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open bible with sunlight shining on pages">
            <a:extLst>
              <a:ext uri="{FF2B5EF4-FFF2-40B4-BE49-F238E27FC236}">
                <a16:creationId xmlns:a16="http://schemas.microsoft.com/office/drawing/2014/main" id="{F7BBB008-6109-48F6-A6CC-FA48B111083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t="9742" r="9091" b="13649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E284DE-AB43-1296-3166-892F44A3A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733035-40F1-A6DF-0C00-130D9033F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5" y="701964"/>
            <a:ext cx="11375576" cy="3640303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8800" dirty="0">
                <a:solidFill>
                  <a:srgbClr val="FFFFFF"/>
                </a:solidFill>
              </a:rPr>
              <a:t>Six Things to Consider: Biblical Priorities for a Fruitful Year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07ADD8-93C1-8985-9B43-646D401C9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090" y="5253050"/>
            <a:ext cx="10417624" cy="969264"/>
          </a:xfrm>
        </p:spPr>
        <p:txBody>
          <a:bodyPr anchor="t">
            <a:noAutofit/>
          </a:bodyPr>
          <a:lstStyle/>
          <a:p>
            <a:pPr>
              <a:lnSpc>
                <a:spcPct val="120000"/>
              </a:lnSpc>
            </a:pPr>
            <a:r>
              <a:rPr lang="en-US" sz="3200" cap="none" dirty="0">
                <a:solidFill>
                  <a:srgbClr val="FFFFFF"/>
                </a:solidFill>
              </a:rPr>
              <a:t>Spiritual Guidance for Growth and Meaningful Living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F8643F9-F9A4-761E-333E-6AAA6A802B07}"/>
              </a:ext>
            </a:extLst>
          </p:cNvPr>
          <p:cNvSpPr/>
          <p:nvPr/>
        </p:nvSpPr>
        <p:spPr>
          <a:xfrm>
            <a:off x="457195" y="4648200"/>
            <a:ext cx="1197434" cy="3960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CA7D8DB-4BE9-033F-3AB1-6A956C8A5AE7}"/>
              </a:ext>
            </a:extLst>
          </p:cNvPr>
          <p:cNvCxnSpPr/>
          <p:nvPr/>
        </p:nvCxnSpPr>
        <p:spPr>
          <a:xfrm>
            <a:off x="542307" y="4768769"/>
            <a:ext cx="111073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633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44E58C-BEBB-08CE-F5F8-6ED6BAA6F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F89FBF-3B69-46B7-98D6-1C1525041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open bible with sunlight shining on pages">
            <a:extLst>
              <a:ext uri="{FF2B5EF4-FFF2-40B4-BE49-F238E27FC236}">
                <a16:creationId xmlns:a16="http://schemas.microsoft.com/office/drawing/2014/main" id="{C6AA6C85-E3BC-41B2-AF10-AE6406C22DD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t="9742" r="9091" b="13649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0F83BC4-290E-EE18-A1EE-3E08190AE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627FA7-D6BE-4994-E748-514B381AF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5" y="701965"/>
            <a:ext cx="11375576" cy="1126836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6600" dirty="0">
                <a:solidFill>
                  <a:srgbClr val="FFFFFF"/>
                </a:solidFill>
              </a:rPr>
              <a:t>#1 – Put God First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B35A257-C14D-D707-FA1A-C5F8899E7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E8EF6B6-4217-F2EE-1B82-CEBFB880694B}"/>
              </a:ext>
            </a:extLst>
          </p:cNvPr>
          <p:cNvSpPr txBox="1"/>
          <p:nvPr/>
        </p:nvSpPr>
        <p:spPr>
          <a:xfrm>
            <a:off x="457194" y="1828801"/>
            <a:ext cx="1147354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John 15.4-5 </a:t>
            </a:r>
            <a:r>
              <a:rPr lang="en-US" sz="3200" dirty="0">
                <a:solidFill>
                  <a:srgbClr val="FFFFFF"/>
                </a:solidFill>
              </a:rPr>
              <a:t>– “</a:t>
            </a:r>
            <a:r>
              <a:rPr lang="en-US" sz="3200" dirty="0"/>
              <a:t>Abide in Me, and I in you. As the branch cannot bear fruit by itself, unless it abides in the vine, neither can you, unless you abide in Me. I am the vine; you are the branches. Whoever abides in Me and I in Him, he it is that bears much fruit, for apart from Me you can do nothing.”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AE71E8-DCFB-548C-EACD-0312C791DB55}"/>
              </a:ext>
            </a:extLst>
          </p:cNvPr>
          <p:cNvSpPr/>
          <p:nvPr/>
        </p:nvSpPr>
        <p:spPr>
          <a:xfrm>
            <a:off x="457195" y="4648200"/>
            <a:ext cx="1197434" cy="3960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DB316E-6D6A-8C93-23A6-7E36644A9E88}"/>
              </a:ext>
            </a:extLst>
          </p:cNvPr>
          <p:cNvSpPr txBox="1"/>
          <p:nvPr/>
        </p:nvSpPr>
        <p:spPr>
          <a:xfrm>
            <a:off x="785746" y="4861205"/>
            <a:ext cx="10731340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Before you plan goals, plan devotion.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0" dirty="0"/>
              <a:t>A great year starts when Jesus becomes the </a:t>
            </a:r>
            <a:r>
              <a:rPr lang="en-US" sz="3200" i="1" u="sng" dirty="0"/>
              <a:t>root</a:t>
            </a:r>
            <a:r>
              <a:rPr lang="en-US" sz="3200" b="0" dirty="0"/>
              <a:t>, not the </a:t>
            </a:r>
            <a:r>
              <a:rPr lang="en-US" sz="3200" b="0" i="1" u="sng" dirty="0"/>
              <a:t>accessory</a:t>
            </a:r>
            <a:r>
              <a:rPr lang="en-US" sz="3200" b="0" dirty="0"/>
              <a:t>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D25AEA5-19E2-9FA4-C115-7181159381A2}"/>
              </a:ext>
            </a:extLst>
          </p:cNvPr>
          <p:cNvCxnSpPr/>
          <p:nvPr/>
        </p:nvCxnSpPr>
        <p:spPr>
          <a:xfrm>
            <a:off x="540329" y="4572000"/>
            <a:ext cx="111073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1535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E8EE15-0DD7-F3C7-AF63-394302E9F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E5BA72-FDE6-90EF-C8F5-72058624F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open bible with sunlight shining on pages">
            <a:extLst>
              <a:ext uri="{FF2B5EF4-FFF2-40B4-BE49-F238E27FC236}">
                <a16:creationId xmlns:a16="http://schemas.microsoft.com/office/drawing/2014/main" id="{ACB1A3D4-89EB-4141-DDF0-F5E92BCC640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t="9742" r="9091" b="13649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BF0C9E6-FCB6-1A42-C0C9-398BF7F3E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EA4076-5E76-E16B-BAA4-AD00A3206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5" y="701965"/>
            <a:ext cx="11375576" cy="1126836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6600" dirty="0">
                <a:solidFill>
                  <a:srgbClr val="FFFFFF"/>
                </a:solidFill>
              </a:rPr>
              <a:t>#2 – Faith Over Won’t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9F0E0F3-D5BD-9629-5656-F3AFDD1E1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6A09446-1E0C-857D-BD28-2068E6DC0602}"/>
              </a:ext>
            </a:extLst>
          </p:cNvPr>
          <p:cNvSpPr txBox="1"/>
          <p:nvPr/>
        </p:nvSpPr>
        <p:spPr>
          <a:xfrm>
            <a:off x="555166" y="1828801"/>
            <a:ext cx="1137557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FFFF"/>
                </a:solidFill>
              </a:rPr>
              <a:t>John 15.7 </a:t>
            </a:r>
            <a:r>
              <a:rPr lang="en-US" sz="4400" dirty="0">
                <a:solidFill>
                  <a:srgbClr val="FFFFFF"/>
                </a:solidFill>
              </a:rPr>
              <a:t>– “</a:t>
            </a:r>
            <a:r>
              <a:rPr lang="en-US" sz="4400" dirty="0"/>
              <a:t>If you abide in Me, and My words abide in you, ask whatever you wish, and it will be done for you.”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89102B-30FC-4A73-5070-9A37F80C6AA0}"/>
              </a:ext>
            </a:extLst>
          </p:cNvPr>
          <p:cNvSpPr/>
          <p:nvPr/>
        </p:nvSpPr>
        <p:spPr>
          <a:xfrm>
            <a:off x="457195" y="4648200"/>
            <a:ext cx="1197434" cy="3960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858D1A-2963-3CCD-D444-3E359C67EB89}"/>
              </a:ext>
            </a:extLst>
          </p:cNvPr>
          <p:cNvSpPr txBox="1"/>
          <p:nvPr/>
        </p:nvSpPr>
        <p:spPr>
          <a:xfrm>
            <a:off x="779313" y="4270797"/>
            <a:ext cx="1073134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dirty="0"/>
              <a:t>Abiding reshapes your inner talk: from “I can’t” to “Christ can grow fruit in me.”</a:t>
            </a:r>
          </a:p>
          <a:p>
            <a:endParaRPr lang="en-US" sz="3200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dirty="0"/>
              <a:t>Replace “This year will be the same” with: “God can do more than I expect.”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FC4F17A-65C3-1C70-E92A-A03EDA18779A}"/>
              </a:ext>
            </a:extLst>
          </p:cNvPr>
          <p:cNvCxnSpPr/>
          <p:nvPr/>
        </p:nvCxnSpPr>
        <p:spPr>
          <a:xfrm>
            <a:off x="540329" y="4093029"/>
            <a:ext cx="111073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739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87F557-F85B-5FFC-A909-9D118E22A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B4C03-4DE9-B353-2BE1-B313894A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open bible with sunlight shining on pages">
            <a:extLst>
              <a:ext uri="{FF2B5EF4-FFF2-40B4-BE49-F238E27FC236}">
                <a16:creationId xmlns:a16="http://schemas.microsoft.com/office/drawing/2014/main" id="{F3CDEA5E-0D2C-EE3B-5875-EF7924D23A1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t="9742" r="9091" b="13649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0F6EC54-4A05-E4DF-70F3-A141B86C5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B15ED8-A442-EF1A-E5B1-41DCB248B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5" y="701965"/>
            <a:ext cx="11375576" cy="1126836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6200" dirty="0">
                <a:solidFill>
                  <a:srgbClr val="FFFFFF"/>
                </a:solidFill>
              </a:rPr>
              <a:t>#3 – Before You Feel it, Worship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AA93646-7613-3E6B-1B8B-C840DD1F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001D877-8E3C-1EA1-CEE4-22A0DEBC03CC}"/>
              </a:ext>
            </a:extLst>
          </p:cNvPr>
          <p:cNvSpPr txBox="1"/>
          <p:nvPr/>
        </p:nvSpPr>
        <p:spPr>
          <a:xfrm>
            <a:off x="555166" y="1828801"/>
            <a:ext cx="113755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FF"/>
                </a:solidFill>
              </a:rPr>
              <a:t>John 15.11 </a:t>
            </a:r>
            <a:r>
              <a:rPr lang="en-US" sz="3600" dirty="0">
                <a:solidFill>
                  <a:srgbClr val="FFFFFF"/>
                </a:solidFill>
              </a:rPr>
              <a:t>– “</a:t>
            </a:r>
            <a:r>
              <a:rPr lang="en-US" sz="3600" dirty="0"/>
              <a:t>These things I have spoken to you, that My joy may be in you, and that your joy may be full.”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309EEF-82F2-7471-A0A6-776DC6FD461E}"/>
              </a:ext>
            </a:extLst>
          </p:cNvPr>
          <p:cNvSpPr/>
          <p:nvPr/>
        </p:nvSpPr>
        <p:spPr>
          <a:xfrm>
            <a:off x="457195" y="4648200"/>
            <a:ext cx="1197434" cy="3960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787B48-A0F9-FFE0-15F7-EFFF474CCF69}"/>
              </a:ext>
            </a:extLst>
          </p:cNvPr>
          <p:cNvSpPr txBox="1"/>
          <p:nvPr/>
        </p:nvSpPr>
        <p:spPr>
          <a:xfrm>
            <a:off x="779313" y="4270797"/>
            <a:ext cx="1073134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7663" indent="-347663">
              <a:buFont typeface="Arial" panose="020B0604020202020204" pitchFamily="34" charset="0"/>
              <a:buChar char="•"/>
            </a:pPr>
            <a:r>
              <a:rPr lang="en-US" sz="3200" dirty="0"/>
              <a:t>Worship isn’t a mood; it’s a decision.</a:t>
            </a:r>
          </a:p>
          <a:p>
            <a:pPr marL="347663" indent="-347663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47663" indent="-347663">
              <a:buFont typeface="Arial" panose="020B0604020202020204" pitchFamily="34" charset="0"/>
              <a:buChar char="•"/>
            </a:pPr>
            <a:r>
              <a:rPr lang="en-US" sz="3200" dirty="0"/>
              <a:t>Rejoicing is not pretending life is easy—it’s declaring God is still good.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14196F-9F70-944F-DBF1-3EA445964320}"/>
              </a:ext>
            </a:extLst>
          </p:cNvPr>
          <p:cNvCxnSpPr/>
          <p:nvPr/>
        </p:nvCxnSpPr>
        <p:spPr>
          <a:xfrm>
            <a:off x="540329" y="4093029"/>
            <a:ext cx="111073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232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82A227-6DF1-DF53-DA95-1001BA5EE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3AF667-156F-9FC1-90C4-27439B2C7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open bible with sunlight shining on pages">
            <a:extLst>
              <a:ext uri="{FF2B5EF4-FFF2-40B4-BE49-F238E27FC236}">
                <a16:creationId xmlns:a16="http://schemas.microsoft.com/office/drawing/2014/main" id="{3F72274B-5BE6-FB63-8F8F-94F9610798C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t="9742" r="9091" b="13649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9AA11BB-AC54-7791-B07E-856D75816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06B9E-393B-97CA-3427-74FC8A13B5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5" y="701965"/>
            <a:ext cx="11375576" cy="1126836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6200" dirty="0">
                <a:solidFill>
                  <a:srgbClr val="FFFFFF"/>
                </a:solidFill>
              </a:rPr>
              <a:t>#4 – Reconsider and Cut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FE8AFB-BA71-70CD-D06D-52C97F3E6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D3C2DA6-024F-7B3E-3F72-CE1B89D3569D}"/>
              </a:ext>
            </a:extLst>
          </p:cNvPr>
          <p:cNvSpPr txBox="1"/>
          <p:nvPr/>
        </p:nvSpPr>
        <p:spPr>
          <a:xfrm>
            <a:off x="555166" y="1828801"/>
            <a:ext cx="113755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FF"/>
                </a:solidFill>
              </a:rPr>
              <a:t>John 15.2 </a:t>
            </a:r>
            <a:r>
              <a:rPr lang="en-US" sz="3600" dirty="0">
                <a:solidFill>
                  <a:srgbClr val="FFFFFF"/>
                </a:solidFill>
              </a:rPr>
              <a:t>– “</a:t>
            </a:r>
            <a:r>
              <a:rPr lang="en-US" sz="3600" dirty="0"/>
              <a:t>Every branch in Me that does not bear fruit He takes away, and every branch that does bear fruit He prunes, that it may bear more fruit.”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492821-3ED3-86F5-109A-D52D9E8A2C23}"/>
              </a:ext>
            </a:extLst>
          </p:cNvPr>
          <p:cNvSpPr/>
          <p:nvPr/>
        </p:nvSpPr>
        <p:spPr>
          <a:xfrm>
            <a:off x="457195" y="4648200"/>
            <a:ext cx="1197434" cy="3960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D28C75-7101-60A6-DF93-2F96243236C8}"/>
              </a:ext>
            </a:extLst>
          </p:cNvPr>
          <p:cNvSpPr txBox="1"/>
          <p:nvPr/>
        </p:nvSpPr>
        <p:spPr>
          <a:xfrm>
            <a:off x="779313" y="4270797"/>
            <a:ext cx="1073134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“What is God trying to grow in me right now?”</a:t>
            </a:r>
          </a:p>
          <a:p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“What needs to be cut back so I can be spiritually healthy?”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1969ED3-5264-0358-6B0A-39C407821FF2}"/>
              </a:ext>
            </a:extLst>
          </p:cNvPr>
          <p:cNvCxnSpPr/>
          <p:nvPr/>
        </p:nvCxnSpPr>
        <p:spPr>
          <a:xfrm>
            <a:off x="540329" y="4093029"/>
            <a:ext cx="111073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8665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BD2739-7E83-9E20-CCCD-EF4408237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2F33AE2-8BB4-2FC0-A116-6C25E0321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open bible with sunlight shining on pages">
            <a:extLst>
              <a:ext uri="{FF2B5EF4-FFF2-40B4-BE49-F238E27FC236}">
                <a16:creationId xmlns:a16="http://schemas.microsoft.com/office/drawing/2014/main" id="{4F07988B-14CA-EC83-0D7C-96042746576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t="9742" r="9091" b="13649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B02835E-1E6C-52F3-EC9A-81D0CAD07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7417CA-1489-8E47-BB9C-C4D61B7F0B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5" y="701965"/>
            <a:ext cx="11375576" cy="1126836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6200" dirty="0">
                <a:solidFill>
                  <a:srgbClr val="FFFFFF"/>
                </a:solidFill>
              </a:rPr>
              <a:t>#5 – Realize Blessings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5ED654F-1D4E-2F36-7AEE-77B3F8A73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F5BE307-DDDA-E034-6C88-B618F3586418}"/>
              </a:ext>
            </a:extLst>
          </p:cNvPr>
          <p:cNvSpPr txBox="1"/>
          <p:nvPr/>
        </p:nvSpPr>
        <p:spPr>
          <a:xfrm>
            <a:off x="555166" y="1828801"/>
            <a:ext cx="113755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FF"/>
                </a:solidFill>
              </a:rPr>
              <a:t>John 15.5 </a:t>
            </a:r>
            <a:r>
              <a:rPr lang="en-US" sz="3600" dirty="0">
                <a:solidFill>
                  <a:srgbClr val="FFFFFF"/>
                </a:solidFill>
              </a:rPr>
              <a:t>– “</a:t>
            </a:r>
            <a:r>
              <a:rPr lang="en-US" sz="3600" dirty="0"/>
              <a:t>I am the vine; you are the branches. Whoever abides in Me and I in him, he it is that bears much fruit, for apart from Me you can do nothing.”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35A2CCD-B96D-3381-98E2-25CF8454A7BF}"/>
              </a:ext>
            </a:extLst>
          </p:cNvPr>
          <p:cNvSpPr/>
          <p:nvPr/>
        </p:nvSpPr>
        <p:spPr>
          <a:xfrm>
            <a:off x="457195" y="4648200"/>
            <a:ext cx="1197434" cy="3960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911242-375C-E437-026F-111CEDE74576}"/>
              </a:ext>
            </a:extLst>
          </p:cNvPr>
          <p:cNvSpPr txBox="1"/>
          <p:nvPr/>
        </p:nvSpPr>
        <p:spPr>
          <a:xfrm>
            <a:off x="779313" y="4270797"/>
            <a:ext cx="1073134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“Gratitude guards you from bitterness.”</a:t>
            </a:r>
          </a:p>
          <a:p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Ask: “What has God put in my hands to serve with this year?”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5866B8-7ABF-CD72-F369-C1AB87F024CA}"/>
              </a:ext>
            </a:extLst>
          </p:cNvPr>
          <p:cNvCxnSpPr/>
          <p:nvPr/>
        </p:nvCxnSpPr>
        <p:spPr>
          <a:xfrm>
            <a:off x="540329" y="4093029"/>
            <a:ext cx="111073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709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BB1240-3DC6-6032-31C0-FFA8D9FA7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E5AE231-BB27-B53E-3C2E-E5C9FB5FA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open bible with sunlight shining on pages">
            <a:extLst>
              <a:ext uri="{FF2B5EF4-FFF2-40B4-BE49-F238E27FC236}">
                <a16:creationId xmlns:a16="http://schemas.microsoft.com/office/drawing/2014/main" id="{150DDA71-F91A-5DE4-CF30-47A8A68EE03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t="9742" r="9091" b="13649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47C183C-7642-38C9-16D9-79ECE8C10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9343EE-CFA0-2A52-3D29-10370C7EA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5" y="701965"/>
            <a:ext cx="11375576" cy="1126836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6200" dirty="0">
                <a:solidFill>
                  <a:srgbClr val="FFFFFF"/>
                </a:solidFill>
              </a:rPr>
              <a:t>#6 – Stop Trying; Start Abiding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C93D23-DAF5-2A5D-ECCF-DA8BC8041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0E018DD-FEC3-F4F3-CFCA-62C65A76827E}"/>
              </a:ext>
            </a:extLst>
          </p:cNvPr>
          <p:cNvSpPr txBox="1"/>
          <p:nvPr/>
        </p:nvSpPr>
        <p:spPr>
          <a:xfrm>
            <a:off x="555166" y="1828801"/>
            <a:ext cx="1137557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John 15.4-5 </a:t>
            </a:r>
            <a:r>
              <a:rPr lang="en-US" sz="3200" dirty="0">
                <a:solidFill>
                  <a:srgbClr val="FFFFFF"/>
                </a:solidFill>
              </a:rPr>
              <a:t>– “</a:t>
            </a:r>
            <a:r>
              <a:rPr lang="en-US" sz="3200" dirty="0"/>
              <a:t>Abide in Me, and I in you. As the branch cannot bear fruit by itself, unless it abides in the vine, neither can you, unless you abide in Me. I am the vine; you are the branches. Whoever abides in Me and I in Him, he it is that bears much fruit, for apart from Me you can do nothing.”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6F3982-1D7F-EF53-1623-0B479E3E9E4D}"/>
              </a:ext>
            </a:extLst>
          </p:cNvPr>
          <p:cNvSpPr/>
          <p:nvPr/>
        </p:nvSpPr>
        <p:spPr>
          <a:xfrm>
            <a:off x="457195" y="4648200"/>
            <a:ext cx="1197434" cy="3960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D98FC-D062-759B-114D-FB3E4FBA2E90}"/>
              </a:ext>
            </a:extLst>
          </p:cNvPr>
          <p:cNvSpPr txBox="1"/>
          <p:nvPr/>
        </p:nvSpPr>
        <p:spPr>
          <a:xfrm>
            <a:off x="779313" y="4795896"/>
            <a:ext cx="107313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7663" indent="-347663">
              <a:buFont typeface="Arial" panose="020B0604020202020204" pitchFamily="34" charset="0"/>
              <a:buChar char="•"/>
            </a:pPr>
            <a:r>
              <a:rPr lang="en-US" sz="3200" dirty="0"/>
              <a:t>Don’t aim at “a better year.” Aim at “a closer walk.”</a:t>
            </a:r>
          </a:p>
          <a:p>
            <a:endParaRPr lang="en-US" sz="3200" dirty="0"/>
          </a:p>
          <a:p>
            <a:pPr marL="347663" indent="-347663">
              <a:buFont typeface="Arial" panose="020B0604020202020204" pitchFamily="34" charset="0"/>
              <a:buChar char="•"/>
            </a:pPr>
            <a:r>
              <a:rPr lang="en-US" sz="3200" dirty="0"/>
              <a:t>The goal isn’t perfection—it’s faithfulness.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F2FF060-2D62-538B-D90C-FC029C5C4BD6}"/>
              </a:ext>
            </a:extLst>
          </p:cNvPr>
          <p:cNvCxnSpPr/>
          <p:nvPr/>
        </p:nvCxnSpPr>
        <p:spPr>
          <a:xfrm>
            <a:off x="540329" y="4643791"/>
            <a:ext cx="111073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3095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762A80-235D-9BB0-011E-DE6776897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EFE541-0C46-6633-BB5E-A34829ABA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open bible with sunlight shining on pages">
            <a:extLst>
              <a:ext uri="{FF2B5EF4-FFF2-40B4-BE49-F238E27FC236}">
                <a16:creationId xmlns:a16="http://schemas.microsoft.com/office/drawing/2014/main" id="{6D8D92CC-C943-3035-ED18-CC12BEE8129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 t="9742" r="9091" b="13649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9AD3A74-ADCD-D669-0CB5-F5E16526E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28FE51-1D3B-1BCB-7EC3-5F3DBD3B2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D759823-2CA5-905B-0B74-E6291B44370A}"/>
              </a:ext>
            </a:extLst>
          </p:cNvPr>
          <p:cNvSpPr/>
          <p:nvPr/>
        </p:nvSpPr>
        <p:spPr>
          <a:xfrm>
            <a:off x="457195" y="4648200"/>
            <a:ext cx="1197434" cy="3960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0DED86F-B83E-25CC-09C7-48A42A1841DE}"/>
              </a:ext>
            </a:extLst>
          </p:cNvPr>
          <p:cNvSpPr txBox="1"/>
          <p:nvPr/>
        </p:nvSpPr>
        <p:spPr>
          <a:xfrm>
            <a:off x="279722" y="335845"/>
            <a:ext cx="1163255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dirty="0">
                <a:solidFill>
                  <a:srgbClr val="FFFFFF"/>
                </a:solidFill>
              </a:rPr>
              <a:t>#1 – Put God First</a:t>
            </a:r>
            <a:br>
              <a:rPr lang="en-US" sz="6600" b="1" dirty="0">
                <a:solidFill>
                  <a:srgbClr val="FFFFFF"/>
                </a:solidFill>
              </a:rPr>
            </a:br>
            <a:r>
              <a:rPr lang="en-US" sz="6600" b="1" dirty="0">
                <a:solidFill>
                  <a:srgbClr val="FFFFFF"/>
                </a:solidFill>
              </a:rPr>
              <a:t>#2 – Faith Over Won’t</a:t>
            </a:r>
            <a:br>
              <a:rPr lang="en-US" sz="6600" b="1" dirty="0">
                <a:solidFill>
                  <a:srgbClr val="FFFFFF"/>
                </a:solidFill>
              </a:rPr>
            </a:br>
            <a:r>
              <a:rPr lang="en-US" sz="6600" b="1" dirty="0">
                <a:solidFill>
                  <a:srgbClr val="FFFFFF"/>
                </a:solidFill>
              </a:rPr>
              <a:t>#3 – </a:t>
            </a:r>
            <a:r>
              <a:rPr lang="en-US" sz="6200" b="1" dirty="0">
                <a:solidFill>
                  <a:srgbClr val="FFFFFF"/>
                </a:solidFill>
              </a:rPr>
              <a:t>Before You Feel it, Worship</a:t>
            </a:r>
            <a:br>
              <a:rPr lang="en-US" sz="6600" b="1" dirty="0">
                <a:solidFill>
                  <a:srgbClr val="FFFFFF"/>
                </a:solidFill>
              </a:rPr>
            </a:br>
            <a:r>
              <a:rPr lang="en-US" sz="6600" b="1" dirty="0">
                <a:solidFill>
                  <a:srgbClr val="FFFFFF"/>
                </a:solidFill>
              </a:rPr>
              <a:t>#4 – Reconsider and Cut</a:t>
            </a:r>
            <a:br>
              <a:rPr lang="en-US" sz="6600" b="1" dirty="0">
                <a:solidFill>
                  <a:srgbClr val="FFFFFF"/>
                </a:solidFill>
              </a:rPr>
            </a:br>
            <a:r>
              <a:rPr lang="en-US" sz="6600" b="1" dirty="0">
                <a:solidFill>
                  <a:srgbClr val="FFFFFF"/>
                </a:solidFill>
              </a:rPr>
              <a:t>#5 – Realize Blessings</a:t>
            </a:r>
            <a:br>
              <a:rPr lang="en-US" sz="6600" b="1" dirty="0">
                <a:solidFill>
                  <a:srgbClr val="FFFFFF"/>
                </a:solidFill>
              </a:rPr>
            </a:br>
            <a:r>
              <a:rPr lang="en-US" sz="6600" b="1" dirty="0">
                <a:solidFill>
                  <a:srgbClr val="FFFFFF"/>
                </a:solidFill>
              </a:rPr>
              <a:t>#6 – Stop Trying; Start Abiding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671353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687</Words>
  <Application>Microsoft Office PowerPoint</Application>
  <PresentationFormat>Widescreen</PresentationFormat>
  <Paragraphs>48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Grandview Display</vt:lpstr>
      <vt:lpstr>Neue Haas Grotesk Text Pro</vt:lpstr>
      <vt:lpstr>DashVTI</vt:lpstr>
      <vt:lpstr>Six Things to Consider: Biblical Priorities for a Fruitful Year</vt:lpstr>
      <vt:lpstr>#1 – Put God First</vt:lpstr>
      <vt:lpstr>#2 – Faith Over Won’t</vt:lpstr>
      <vt:lpstr>#3 – Before You Feel it, Worship</vt:lpstr>
      <vt:lpstr>#4 – Reconsider and Cut</vt:lpstr>
      <vt:lpstr>#5 – Realize Blessings</vt:lpstr>
      <vt:lpstr>#6 – Stop Trying; Start Abiding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Gallagher</dc:creator>
  <cp:lastModifiedBy>Chris Gallagher</cp:lastModifiedBy>
  <cp:revision>1</cp:revision>
  <dcterms:created xsi:type="dcterms:W3CDTF">2025-12-27T22:41:35Z</dcterms:created>
  <dcterms:modified xsi:type="dcterms:W3CDTF">2026-01-02T02:48:52Z</dcterms:modified>
</cp:coreProperties>
</file>